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92" r:id="rId3"/>
    <p:sldId id="259" r:id="rId4"/>
    <p:sldId id="274" r:id="rId5"/>
    <p:sldId id="326" r:id="rId6"/>
    <p:sldId id="285" r:id="rId7"/>
    <p:sldId id="278" r:id="rId8"/>
    <p:sldId id="310" r:id="rId9"/>
    <p:sldId id="280" r:id="rId10"/>
    <p:sldId id="291" r:id="rId11"/>
    <p:sldId id="324" r:id="rId12"/>
    <p:sldId id="283" r:id="rId13"/>
    <p:sldId id="325" r:id="rId14"/>
    <p:sldId id="327" r:id="rId15"/>
  </p:sldIdLst>
  <p:sldSz cx="9144000" cy="6858000" type="screen4x3"/>
  <p:notesSz cx="6888163" cy="9671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Mather" initials="JM" lastIdx="1" clrIdx="0">
    <p:extLst>
      <p:ext uri="{19B8F6BF-5375-455C-9EA6-DF929625EA0E}">
        <p15:presenceInfo xmlns:p15="http://schemas.microsoft.com/office/powerpoint/2012/main" userId="d50a8793749dfe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98" autoAdjust="0"/>
    <p:restoredTop sz="86557" autoAdjust="0"/>
  </p:normalViewPr>
  <p:slideViewPr>
    <p:cSldViewPr snapToGrid="0">
      <p:cViewPr varScale="1">
        <p:scale>
          <a:sx n="85" d="100"/>
          <a:sy n="85" d="100"/>
        </p:scale>
        <p:origin x="797" y="67"/>
      </p:cViewPr>
      <p:guideLst/>
    </p:cSldViewPr>
  </p:slideViewPr>
  <p:outlineViewPr>
    <p:cViewPr>
      <p:scale>
        <a:sx n="33" d="100"/>
        <a:sy n="33" d="100"/>
      </p:scale>
      <p:origin x="0" y="-749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EEB75-A582-4A28-A820-77409CDFDB8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209675"/>
            <a:ext cx="4351337" cy="3263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654192"/>
            <a:ext cx="5510530" cy="38079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85820"/>
            <a:ext cx="2984870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185820"/>
            <a:ext cx="2984870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F0C20-92E0-48B3-808D-C514046E7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1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5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89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6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30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60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7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111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287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98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68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76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9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0C20-92E0-48B3-808D-C514046E788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7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5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7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8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63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7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8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94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93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88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84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68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92EDB-3C77-43C0-A3A7-121927A81399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0022E-9A57-4181-A4AE-834A29D29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2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odnb/%209780198614128.013." TargetMode="External"/><Relationship Id="rId2" Type="http://schemas.openxmlformats.org/officeDocument/2006/relationships/hyperlink" Target="https://doi.org/10.1144/SP506-2019%20194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911F-CDC0-41DA-A3B1-85BA4B13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749" y="881283"/>
            <a:ext cx="4397477" cy="1316870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Eileen Mary</a:t>
            </a:r>
            <a:r>
              <a:rPr lang="en-GB" sz="4400" dirty="0">
                <a:solidFill>
                  <a:srgbClr val="FF0000"/>
                </a:solidFill>
              </a:rPr>
              <a:t> </a:t>
            </a:r>
            <a:r>
              <a:rPr lang="en-GB" sz="4400" dirty="0"/>
              <a:t>Lind Hendriks 1887-1978</a:t>
            </a:r>
          </a:p>
        </p:txBody>
      </p:sp>
      <p:pic>
        <p:nvPicPr>
          <p:cNvPr id="9" name="Picture 8" descr="A picture containing building, wall, laying, indoor&#10;&#10;Description automatically generated">
            <a:extLst>
              <a:ext uri="{FF2B5EF4-FFF2-40B4-BE49-F238E27FC236}">
                <a16:creationId xmlns:a16="http://schemas.microsoft.com/office/drawing/2014/main" id="{35488BDA-586A-48F8-81D0-8690570EB5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858225" y="1770136"/>
            <a:ext cx="4394323" cy="1912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F658A-2643-43F2-B3B9-BA3BDA380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7944" y="545376"/>
            <a:ext cx="1777240" cy="4378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B8DA00-F8B8-4906-865B-F13DF1E1DE2F}"/>
              </a:ext>
            </a:extLst>
          </p:cNvPr>
          <p:cNvSpPr/>
          <p:nvPr/>
        </p:nvSpPr>
        <p:spPr>
          <a:xfrm>
            <a:off x="2508447" y="2459504"/>
            <a:ext cx="44057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The woman who made major advances in the understanding of the geology of South-West England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ADAE103-75AE-4F01-9CC4-FD60DD9B9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1" y="5047130"/>
            <a:ext cx="8552330" cy="1631928"/>
          </a:xfrm>
        </p:spPr>
        <p:txBody>
          <a:bodyPr>
            <a:normAutofit/>
          </a:bodyPr>
          <a:lstStyle/>
          <a:p>
            <a:r>
              <a:rPr lang="en-GB" dirty="0"/>
              <a:t>Jenny Bennett, PhD, FGS, FHEA</a:t>
            </a:r>
          </a:p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October 2021</a:t>
            </a:r>
          </a:p>
          <a:p>
            <a:r>
              <a:rPr lang="en-GB" dirty="0"/>
              <a:t>Geological Society Discussion Group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CBC6FA-FA35-4E18-8915-BFC296AA60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" y="5139624"/>
            <a:ext cx="2225233" cy="469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33352-EFEB-4A87-AFF1-702D295328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50" y="5216061"/>
            <a:ext cx="2249619" cy="45114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FA151FC-14E0-4F19-9D1A-3C20B9505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7"/>
    </mc:Choice>
    <mc:Fallback xmlns="">
      <p:transition spd="slow" advTm="5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2D114F-F0AA-46D1-AA7A-2F08507DA1CE}"/>
              </a:ext>
            </a:extLst>
          </p:cNvPr>
          <p:cNvSpPr/>
          <p:nvPr/>
        </p:nvSpPr>
        <p:spPr>
          <a:xfrm>
            <a:off x="121023" y="114248"/>
            <a:ext cx="8901953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The “Conferences of Geologists Working in SW England” led to the formation of the Ussher Society in 1962 and a Geological Survey Office opened in Exeter in 1966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Initially suspicious, she eventually  cooperated with the ‘incomers’ and was highly respected.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Michael House. </a:t>
            </a:r>
            <a:r>
              <a:rPr lang="en-US" sz="2400" dirty="0"/>
              <a:t>Particularly close working relationship and friendship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Janet Watson wrote </a:t>
            </a:r>
            <a:r>
              <a:rPr lang="en-GB" sz="2400" dirty="0" err="1"/>
              <a:t>i</a:t>
            </a:r>
            <a:r>
              <a:rPr lang="en-US" sz="2400" dirty="0"/>
              <a:t>n 1967 “Any number of people write expert papers on small areas but nobody but yourself seems ready to think in terms of the whole peninsula”</a:t>
            </a:r>
            <a:r>
              <a:rPr lang="en-US" sz="1600" dirty="0"/>
              <a:t>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14300"/>
            <a:endParaRPr lang="en-US" sz="2000" i="1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5A8602-40AC-4CDE-BB20-6B4E9FB96784}"/>
              </a:ext>
            </a:extLst>
          </p:cNvPr>
          <p:cNvSpPr/>
          <p:nvPr/>
        </p:nvSpPr>
        <p:spPr>
          <a:xfrm>
            <a:off x="0" y="6254904"/>
            <a:ext cx="7942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GB" sz="1800" b="0" i="0" u="none" strike="noStrike" baseline="0" dirty="0">
                <a:latin typeface="AdvOT3c2d9f11"/>
              </a:rPr>
              <a:t>Letters archived at GSM</a:t>
            </a:r>
            <a:r>
              <a:rPr lang="en-GB" sz="1800" b="0" i="0" u="none" strike="noStrike" baseline="0" dirty="0">
                <a:latin typeface="AdvP4C4E59"/>
              </a:rPr>
              <a:t>/</a:t>
            </a:r>
            <a:r>
              <a:rPr lang="en-GB" sz="1800" b="0" i="0" u="none" strike="noStrike" baseline="0" dirty="0">
                <a:latin typeface="AdvOT3c2d9f11"/>
              </a:rPr>
              <a:t>GL</a:t>
            </a:r>
            <a:r>
              <a:rPr lang="en-GB" sz="1800" b="0" i="0" u="none" strike="noStrike" baseline="0" dirty="0">
                <a:latin typeface="AdvP4C4E59"/>
              </a:rPr>
              <a:t>/</a:t>
            </a:r>
            <a:r>
              <a:rPr lang="en-GB" sz="1800" b="0" i="0" u="none" strike="noStrike" baseline="0" dirty="0">
                <a:latin typeface="AdvOT3c2d9f11"/>
              </a:rPr>
              <a:t>He</a:t>
            </a:r>
            <a:r>
              <a:rPr lang="en-GB" sz="1800" b="0" i="0" u="none" strike="noStrike" baseline="0" dirty="0">
                <a:latin typeface="AdvP4C4E59"/>
              </a:rPr>
              <a:t>/</a:t>
            </a:r>
            <a:r>
              <a:rPr lang="en-GB" sz="1800" b="0" i="0" u="none" strike="noStrike" baseline="0" dirty="0">
                <a:latin typeface="AdvOT3c2d9f11"/>
              </a:rPr>
              <a:t>).  BGS</a:t>
            </a:r>
            <a:endParaRPr lang="en-US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E54F99-7008-4571-A66A-73ED4B83B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E5588F-7152-4D9E-A2A0-7FBF6D391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50" y="5231734"/>
            <a:ext cx="1349411" cy="13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FECEB-4FD4-44E0-975C-A6AF8A7AD7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503" y="5238537"/>
            <a:ext cx="1100325" cy="1403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D6D9E-1F46-4411-AD62-8D7535473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25" y="5231734"/>
            <a:ext cx="1260328" cy="1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4"/>
    </mc:Choice>
    <mc:Fallback xmlns="">
      <p:transition spd="slow" advTm="5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814F6-918F-4077-B295-901C7A920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0" y="156880"/>
            <a:ext cx="8010579" cy="4146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070D2A-3CD6-419E-B1FA-C387333FB70B}"/>
              </a:ext>
            </a:extLst>
          </p:cNvPr>
          <p:cNvSpPr txBox="1"/>
          <p:nvPr/>
        </p:nvSpPr>
        <p:spPr>
          <a:xfrm>
            <a:off x="833717" y="4435828"/>
            <a:ext cx="7682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1" u="none" strike="noStrike" baseline="0" dirty="0">
                <a:solidFill>
                  <a:srgbClr val="000000"/>
                </a:solidFill>
                <a:latin typeface="AdvOT3c2d9f11"/>
              </a:rPr>
              <a:t>Geological section along the cliffs north of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dvOT3c2d9f11"/>
              </a:rPr>
              <a:t>Nare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dvOT3c2d9f11"/>
              </a:rPr>
              <a:t> Head, based on </a:t>
            </a:r>
            <a:r>
              <a:rPr lang="en-GB" sz="1600" b="0" i="1" u="none" strike="noStrike" baseline="0" dirty="0">
                <a:solidFill>
                  <a:srgbClr val="0000FF"/>
                </a:solidFill>
                <a:latin typeface="AdvOT3c2d9f11"/>
              </a:rPr>
              <a:t>Hendriks (1937) 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dvOT3c2d9f11"/>
              </a:rPr>
              <a:t>with an interpretation below. From </a:t>
            </a:r>
            <a:r>
              <a:rPr lang="en-GB" sz="1600" b="0" i="1" u="none" strike="noStrike" baseline="0" dirty="0" err="1">
                <a:solidFill>
                  <a:srgbClr val="0000FF"/>
                </a:solidFill>
                <a:latin typeface="AdvOT3c2d9f11"/>
              </a:rPr>
              <a:t>Holwill</a:t>
            </a:r>
            <a:r>
              <a:rPr lang="en-GB" sz="1600" b="0" i="1" u="none" strike="noStrike" baseline="0" dirty="0">
                <a:solidFill>
                  <a:srgbClr val="0000FF"/>
                </a:solidFill>
                <a:latin typeface="AdvOT3c2d9f11"/>
              </a:rPr>
              <a:t> </a:t>
            </a:r>
            <a:r>
              <a:rPr lang="en-GB" sz="1600" b="0" i="1" u="none" strike="noStrike" baseline="0" dirty="0">
                <a:solidFill>
                  <a:srgbClr val="0000FF"/>
                </a:solidFill>
                <a:latin typeface="AdvOT21bf1298.I"/>
              </a:rPr>
              <a:t>et al. </a:t>
            </a:r>
            <a:r>
              <a:rPr lang="en-GB" sz="1600" b="0" i="1" u="none" strike="noStrike" baseline="0" dirty="0">
                <a:solidFill>
                  <a:srgbClr val="0000FF"/>
                </a:solidFill>
                <a:latin typeface="AdvOT3c2d9f11"/>
              </a:rPr>
              <a:t>(1969)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dvOT3c2d9f11"/>
              </a:rPr>
              <a:t>.</a:t>
            </a:r>
            <a:endParaRPr lang="en-GB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9FFA4-715B-4FC2-88E4-CD6FD2879539}"/>
              </a:ext>
            </a:extLst>
          </p:cNvPr>
          <p:cNvSpPr txBox="1"/>
          <p:nvPr/>
        </p:nvSpPr>
        <p:spPr>
          <a:xfrm>
            <a:off x="488791" y="5098250"/>
            <a:ext cx="84088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0000"/>
                </a:solidFill>
                <a:latin typeface="AdvOT3c2d9f11"/>
              </a:rPr>
              <a:t>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tratigraphy and structure revised</a:t>
            </a:r>
            <a:r>
              <a:rPr lang="en-GB" sz="1800" b="0" i="0" u="none" strike="noStrike" baseline="0" dirty="0">
                <a:solidFill>
                  <a:srgbClr val="0000FF"/>
                </a:solidFill>
                <a:latin typeface="AdvOT3c2d9f11"/>
              </a:rPr>
              <a:t>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in the light of the conodont dates (</a:t>
            </a:r>
            <a:r>
              <a:rPr lang="en-GB" sz="1800" b="0" i="0" u="none" strike="noStrike" baseline="0" dirty="0">
                <a:solidFill>
                  <a:srgbClr val="0000FF"/>
                </a:solidFill>
                <a:latin typeface="AdvOT3c2d9f11"/>
              </a:rPr>
              <a:t>Hendriks 1970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). Two principal tectonic units distinct in sedimentary facies, where a nappe to the south, which included the Ordovician quartzites, overrode slightly metamorphosed assemblages to the north. 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The thrust at the base of the nappe was associated with a broad shatter belt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+20"/>
              </a:rPr>
              <a:t>–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the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+20"/>
              </a:rPr>
              <a:t>‘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crush zone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+20"/>
              </a:rPr>
              <a:t>’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dvOT3c2d9f11"/>
              </a:rPr>
              <a:t>of earlier publications.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8ED337-203B-4B59-88DA-C2A2F41F0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AC59-F6B5-4650-866F-21858CCCE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48343"/>
            <a:ext cx="7772400" cy="885371"/>
          </a:xfrm>
        </p:spPr>
        <p:txBody>
          <a:bodyPr>
            <a:normAutofit fontScale="90000"/>
          </a:bodyPr>
          <a:lstStyle/>
          <a:p>
            <a:r>
              <a:rPr lang="en-GB" dirty="0"/>
              <a:t>Degrees and Distinctions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A335F-D613-42E6-B573-9A34547F6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658319"/>
            <a:ext cx="7950200" cy="4619109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1919 BSc University of Wales, Aberystwyth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1931 DIC Imperial College, London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1932 PhD University of London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1945 Fellow of the Geological Society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1949 William Bolitho Silver Gilt Medal from the Royal Geological Society of Cornwall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1949 to 1956 Vice-President, Royal Geological Society of Cornwall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1953 Vice-President of the newly-formed Lizard Field Club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1953 Civil List Pension awarded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1958 Moiety of the Lyell Fund from the Geological Society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1965 R H Worth Prize from the Geological Society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1967 Honorary Membership of the Ussher Society (1</a:t>
            </a:r>
            <a:r>
              <a:rPr lang="en-GB" baseline="30000" dirty="0"/>
              <a:t>st</a:t>
            </a:r>
            <a:r>
              <a:rPr lang="en-GB" dirty="0"/>
              <a:t> recipient)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8B4C95-0C75-40B3-8404-C7470BD10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3"/>
    </mc:Choice>
    <mc:Fallback xmlns="">
      <p:transition spd="slow" advTm="5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F18D2-AC13-41E0-9E29-55BC05F80D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714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161CD6-16F0-493F-82F0-FE7A490C8AAA}"/>
              </a:ext>
            </a:extLst>
          </p:cNvPr>
          <p:cNvSpPr txBox="1"/>
          <p:nvPr/>
        </p:nvSpPr>
        <p:spPr>
          <a:xfrm>
            <a:off x="5708073" y="6206836"/>
            <a:ext cx="34359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1965 Ussher Society meeting at St Austell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F9AF2C-F874-487C-A50F-519AA50EB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6"/>
    </mc:Choice>
    <mc:Fallback xmlns="">
      <p:transition spd="slow" advTm="1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DAAB05-C91B-4CA3-906A-4E9F50E033A4}"/>
              </a:ext>
            </a:extLst>
          </p:cNvPr>
          <p:cNvSpPr txBox="1"/>
          <p:nvPr/>
        </p:nvSpPr>
        <p:spPr>
          <a:xfrm>
            <a:off x="645459" y="1039907"/>
            <a:ext cx="7906869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Mather, J. D.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Bennett, J. A. 2021. Eileen Mary Lind Hendriks (1887–1978), whose meticulous research resolved the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Palaeozoic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stratigraphy and structure of south-west England.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Uncovering the historical contribution of women in the geosciences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discovering forgotten histories.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Geological Society, London, Special Publications, 506, 171-185. First published online 20 August 2020, </a:t>
            </a: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https://doi.org/10.1144/SP506-2019 194</a:t>
            </a:r>
            <a:r>
              <a:rPr lang="en-US" sz="2400" u="sng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u="none" strike="noStrike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Mather, J. D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2021. Hendriks, Eileen Mary Lind (1887-1978). Oxford Dictionary of National Biography. Published online: 09 January 2021. </a:t>
            </a: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https://doi.org/10.1093/odnb/ 9780198614128.013.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0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A0A69-4D1C-4A20-9A2E-A9B4ECBDE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3" y="1256945"/>
            <a:ext cx="2334960" cy="4344109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B57A36-0F3B-4FFD-8471-385E579A84D0}"/>
              </a:ext>
            </a:extLst>
          </p:cNvPr>
          <p:cNvSpPr/>
          <p:nvPr/>
        </p:nvSpPr>
        <p:spPr>
          <a:xfrm>
            <a:off x="3684555" y="717176"/>
            <a:ext cx="4817136" cy="537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Who was she?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Born 1887 in </a:t>
            </a:r>
            <a:r>
              <a:rPr lang="en-US" sz="1900" dirty="0" err="1"/>
              <a:t>Edgbaston</a:t>
            </a:r>
            <a:r>
              <a:rPr lang="en-US" sz="1900" dirty="0"/>
              <a:t>, only child of Henry and Helena Hendriks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Privately educated at </a:t>
            </a:r>
            <a:r>
              <a:rPr lang="en-US" sz="1900" dirty="0" err="1"/>
              <a:t>Edgbaston</a:t>
            </a:r>
            <a:r>
              <a:rPr lang="en-US" sz="1900" dirty="0"/>
              <a:t> High School for Girls founded by local Quaker and Unitarian families with the aim of providing a “challenging and liberal education for girls”, including sciences.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She is described in 1911 census as ‘Art student’ and was also a keen photographer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Father was interested in geology: a member of the Geologists’ Association from 1898, Eileen joined in 1913 and was an active member until her death. (The Geological Society did not accept women until 1919). 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Regular family trips to Cornwall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C5577-B287-4D17-B6E9-1B088548A933}"/>
              </a:ext>
            </a:extLst>
          </p:cNvPr>
          <p:cNvSpPr txBox="1"/>
          <p:nvPr/>
        </p:nvSpPr>
        <p:spPr>
          <a:xfrm>
            <a:off x="608981" y="5754452"/>
            <a:ext cx="1981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GSM/GL/He   BGS archive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A80047-AFBA-49B9-B255-591FA85E0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3"/>
    </mc:Choice>
    <mc:Fallback xmlns="">
      <p:transition spd="slow" advTm="10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3007-D9EE-4BEB-8FF3-84532243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641" y="218768"/>
            <a:ext cx="3628718" cy="1247175"/>
          </a:xfrm>
        </p:spPr>
        <p:txBody>
          <a:bodyPr>
            <a:normAutofit fontScale="90000"/>
          </a:bodyPr>
          <a:lstStyle/>
          <a:p>
            <a:r>
              <a:rPr lang="en-GB" dirty="0"/>
              <a:t>Changes of fortune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E8BF-1442-4DE4-8318-28BDA962E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503" y="1715674"/>
            <a:ext cx="3943350" cy="444137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Feb. 1</a:t>
            </a:r>
            <a:r>
              <a:rPr lang="en-GB" baseline="30000" dirty="0"/>
              <a:t>st </a:t>
            </a:r>
            <a:r>
              <a:rPr lang="en-GB" dirty="0"/>
              <a:t>1914 Father died unexpectedly, aged 58, after a short illness.</a:t>
            </a:r>
          </a:p>
          <a:p>
            <a:r>
              <a:rPr lang="en-GB" dirty="0"/>
              <a:t>March 12</a:t>
            </a:r>
            <a:r>
              <a:rPr lang="en-GB" baseline="30000" dirty="0"/>
              <a:t>th </a:t>
            </a:r>
            <a:r>
              <a:rPr lang="en-GB" dirty="0"/>
              <a:t>1914 Business, house and contents sold.</a:t>
            </a:r>
          </a:p>
          <a:p>
            <a:r>
              <a:rPr lang="en-GB" dirty="0"/>
              <a:t>Money left in trust for his widow and daughter.</a:t>
            </a:r>
          </a:p>
          <a:p>
            <a:r>
              <a:rPr lang="en-GB" dirty="0"/>
              <a:t>March 23</a:t>
            </a:r>
            <a:r>
              <a:rPr lang="en-GB" baseline="30000" dirty="0"/>
              <a:t>rd</a:t>
            </a:r>
            <a:r>
              <a:rPr lang="en-GB" dirty="0"/>
              <a:t> 1914 Probate granted </a:t>
            </a:r>
          </a:p>
          <a:p>
            <a:r>
              <a:rPr lang="en-GB" dirty="0"/>
              <a:t>Aug. 4</a:t>
            </a:r>
            <a:r>
              <a:rPr lang="en-GB" baseline="30000" dirty="0"/>
              <a:t>th</a:t>
            </a:r>
            <a:r>
              <a:rPr lang="en-GB" dirty="0"/>
              <a:t> 1914 Britain declared war on Germany</a:t>
            </a:r>
          </a:p>
          <a:p>
            <a:r>
              <a:rPr lang="en-GB" dirty="0"/>
              <a:t>Sept. 21</a:t>
            </a:r>
            <a:r>
              <a:rPr lang="en-GB" baseline="30000" dirty="0"/>
              <a:t>st</a:t>
            </a:r>
            <a:r>
              <a:rPr lang="en-GB" dirty="0"/>
              <a:t> 1914, Eileen awarded scholarship to UCW Aberystwyth at the age of 26. 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B8C59-BA10-4485-BCF3-69CB7F577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" y="0"/>
            <a:ext cx="4255377" cy="6419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50423-3CD1-4194-9A70-679037DF3AF2}"/>
              </a:ext>
            </a:extLst>
          </p:cNvPr>
          <p:cNvSpPr txBox="1"/>
          <p:nvPr/>
        </p:nvSpPr>
        <p:spPr>
          <a:xfrm>
            <a:off x="1084729" y="64886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GSM/GL/He   BGS archive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88A75E-F06F-4635-BA1A-3F5FCEF8C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9"/>
    </mc:Choice>
    <mc:Fallback xmlns="">
      <p:transition spd="slow" advTm="7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0AC7-2C65-438B-B0A2-E2DC0F64A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67" y="124292"/>
            <a:ext cx="8150486" cy="6837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/>
              <a:t>1914-1925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58A99-51F1-4CD2-AE22-AFACFD34D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48870"/>
            <a:ext cx="7063358" cy="5809129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800100" indent="-571500" algn="l">
              <a:buFont typeface="Arial" panose="020B0604020202020204" pitchFamily="34" charset="0"/>
              <a:buChar char="•"/>
            </a:pPr>
            <a:r>
              <a:rPr lang="en-US" sz="4400" dirty="0"/>
              <a:t>1914-1919 Univ. of Wales Aberystwyth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Ordinary BSc with courses in zoology, geology and economics.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Taught geology by O T Jones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Break of 2 years on war-time work at Glasgow Univ. on steel analysis.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Graduated in 1919 aged 31 </a:t>
            </a:r>
          </a:p>
          <a:p>
            <a:pPr marL="800100" indent="-571500" algn="l">
              <a:buFont typeface="Arial" panose="020B0604020202020204" pitchFamily="34" charset="0"/>
              <a:buChar char="•"/>
            </a:pPr>
            <a:r>
              <a:rPr lang="en-GB" sz="4400" dirty="0"/>
              <a:t>1920 – Appointed Senior Demonstrator in Geology at University of Belfast, under Arthur </a:t>
            </a:r>
            <a:r>
              <a:rPr lang="en-GB" sz="4400" dirty="0" err="1"/>
              <a:t>Dwerryhouse</a:t>
            </a:r>
            <a:r>
              <a:rPr lang="en-GB" sz="4400" dirty="0"/>
              <a:t>.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en-GB" sz="4000" dirty="0"/>
              <a:t>Taught palaeontology, petrology and mineralogy 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en-GB" sz="4000" dirty="0"/>
              <a:t>Said later this was best time of her life but resigned at end of the year “for personal reasons”</a:t>
            </a:r>
          </a:p>
          <a:p>
            <a:pPr marL="800100" indent="-571500" algn="l">
              <a:buFont typeface="Arial" panose="020B0604020202020204" pitchFamily="34" charset="0"/>
              <a:buChar char="•"/>
            </a:pPr>
            <a:r>
              <a:rPr lang="en-GB" sz="4400" dirty="0"/>
              <a:t>1921 – Museum Assistant in Liverpool</a:t>
            </a:r>
          </a:p>
          <a:p>
            <a:pPr marL="800100" indent="-571500" algn="l">
              <a:buFont typeface="Arial" panose="020B0604020202020204" pitchFamily="34" charset="0"/>
              <a:buChar char="•"/>
            </a:pPr>
            <a:r>
              <a:rPr lang="en-GB" sz="4400" dirty="0"/>
              <a:t>Many other unsuccessful job applications, testimonials from Jones, </a:t>
            </a:r>
            <a:r>
              <a:rPr lang="en-GB" sz="4400" dirty="0" err="1"/>
              <a:t>Dwerryhouse</a:t>
            </a:r>
            <a:r>
              <a:rPr lang="en-GB" sz="4400" dirty="0"/>
              <a:t>, Laurie and </a:t>
            </a:r>
            <a:r>
              <a:rPr lang="en-GB" sz="4400" dirty="0" err="1"/>
              <a:t>Hodkin</a:t>
            </a:r>
            <a:r>
              <a:rPr lang="en-GB" sz="4400" dirty="0"/>
              <a:t>.  </a:t>
            </a:r>
          </a:p>
          <a:p>
            <a:pPr marL="800100" indent="-571500" algn="l">
              <a:buFont typeface="Arial" panose="020B0604020202020204" pitchFamily="34" charset="0"/>
              <a:buChar char="•"/>
            </a:pPr>
            <a:r>
              <a:rPr lang="en-GB" sz="4400" dirty="0"/>
              <a:t>1923/4 – Mapped Lower Palaeozoic rocks in South Cardiganshire, mentored by O T Jones. Paper published in Geological Magazine. </a:t>
            </a:r>
          </a:p>
          <a:p>
            <a:pPr marL="800100" indent="-571500" algn="l">
              <a:buFont typeface="Arial" panose="020B0604020202020204" pitchFamily="34" charset="0"/>
              <a:buChar char="•"/>
            </a:pPr>
            <a:r>
              <a:rPr lang="en-GB" sz="4400" dirty="0"/>
              <a:t>1925 - based at Imperial College with W. W. Watts looking at the Cornish ‘</a:t>
            </a:r>
            <a:r>
              <a:rPr lang="en-GB" sz="4400" dirty="0" err="1"/>
              <a:t>killas</a:t>
            </a:r>
            <a:r>
              <a:rPr lang="en-GB" sz="4400" dirty="0"/>
              <a:t>’ superficially similar to the south Cardiganshire rocks</a:t>
            </a:r>
          </a:p>
          <a:p>
            <a:pPr marL="800100" indent="-571500" algn="l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228600" algn="l"/>
            <a:endParaRPr lang="en-US" b="1" dirty="0"/>
          </a:p>
        </p:txBody>
      </p:sp>
      <p:pic>
        <p:nvPicPr>
          <p:cNvPr id="7" name="Picture 6" descr="A picture containing person, person, clothing, military uniform&#10;&#10;Description automatically generated">
            <a:extLst>
              <a:ext uri="{FF2B5EF4-FFF2-40B4-BE49-F238E27FC236}">
                <a16:creationId xmlns:a16="http://schemas.microsoft.com/office/drawing/2014/main" id="{9C1E894F-71AD-4AC9-A3A0-A5FD1DC37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68" y="0"/>
            <a:ext cx="1826365" cy="2250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5D5632-7896-4CF8-8F93-B0840BA45A0F}"/>
              </a:ext>
            </a:extLst>
          </p:cNvPr>
          <p:cNvSpPr txBox="1"/>
          <p:nvPr/>
        </p:nvSpPr>
        <p:spPr>
          <a:xfrm>
            <a:off x="7603014" y="2250141"/>
            <a:ext cx="1378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 T Jones </a:t>
            </a:r>
            <a:r>
              <a:rPr lang="en-GB" i="1" dirty="0"/>
              <a:t>from BGS archive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7503ED-B9A7-4B09-90D8-3B6E6AE3E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60"/>
    </mc:Choice>
    <mc:Fallback xmlns="">
      <p:transition spd="slow" advTm="13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50EB-B01D-46D3-BCF1-5646C23F805A}"/>
              </a:ext>
            </a:extLst>
          </p:cNvPr>
          <p:cNvSpPr txBox="1">
            <a:spLocks/>
          </p:cNvSpPr>
          <p:nvPr/>
        </p:nvSpPr>
        <p:spPr>
          <a:xfrm>
            <a:off x="623888" y="537030"/>
            <a:ext cx="7886700" cy="7982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/>
              <a:t>Hendriks and the Geological Survey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15DB-6686-40CF-9AEF-EF38A0DCF48C}"/>
              </a:ext>
            </a:extLst>
          </p:cNvPr>
          <p:cNvSpPr txBox="1">
            <a:spLocks/>
          </p:cNvSpPr>
          <p:nvPr/>
        </p:nvSpPr>
        <p:spPr>
          <a:xfrm>
            <a:off x="131967" y="1353105"/>
            <a:ext cx="5265943" cy="509685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/>
            <a:endParaRPr lang="en-GB" dirty="0"/>
          </a:p>
          <a:p>
            <a:pPr marL="457200" indent="-457200" algn="just"/>
            <a:r>
              <a:rPr lang="en-GB" sz="3600" dirty="0"/>
              <a:t>From 4/10/26 to 31/3/27 and from 2/1/28 to 31/3/28 she produced a guide for lecturers and teachers. Published in 1928 as “</a:t>
            </a:r>
            <a:r>
              <a:rPr lang="en-GB" sz="3600" i="1" dirty="0"/>
              <a:t>Classified Geological Photographs”</a:t>
            </a:r>
          </a:p>
          <a:p>
            <a:pPr marL="457200" indent="-457200" algn="just"/>
            <a:r>
              <a:rPr lang="en-GB" sz="3600" dirty="0"/>
              <a:t>In June 1930 two geologist staff positions were advertised. Sent an application form by </a:t>
            </a:r>
            <a:r>
              <a:rPr lang="en-GB" sz="3600" dirty="0" err="1"/>
              <a:t>Flett</a:t>
            </a:r>
            <a:r>
              <a:rPr lang="en-GB" sz="3600" dirty="0"/>
              <a:t> but failed to get an interview.</a:t>
            </a:r>
          </a:p>
          <a:p>
            <a:pPr marL="457200" indent="-457200" algn="just"/>
            <a:r>
              <a:rPr lang="en-GB" sz="3600" dirty="0"/>
              <a:t>She was the first woman to apply for a position as a geologist with the Survey, but really had no chance. </a:t>
            </a:r>
          </a:p>
          <a:p>
            <a:pPr marL="457200" indent="-457200" algn="just"/>
            <a:r>
              <a:rPr lang="en-GB" sz="3600" dirty="0"/>
              <a:t>Gender may well have played a part, </a:t>
            </a:r>
            <a:r>
              <a:rPr lang="en-GB" sz="3600" b="1" dirty="0"/>
              <a:t>but</a:t>
            </a:r>
            <a:r>
              <a:rPr lang="en-GB" sz="3600" dirty="0"/>
              <a:t> she was 42 - well over the age limit, had no honours degree, and had not completed her PhD.</a:t>
            </a:r>
          </a:p>
          <a:p>
            <a:pPr marL="342900" indent="-342900"/>
            <a:r>
              <a:rPr lang="en-GB" sz="3600" dirty="0"/>
              <a:t>The successful candidates were T.N. George and W.C.C. Campbell both of whom were in their twenties, had their PhDs and who both went on to have distinguished careers</a:t>
            </a:r>
            <a:endParaRPr lang="en-GB" sz="3600" i="1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2F3EA7-FCD1-461C-A604-8F99C07A9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27022" y="2091167"/>
            <a:ext cx="4095135" cy="34748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A00DD2-BD58-4357-9D13-B48146A98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9"/>
    </mc:Choice>
    <mc:Fallback xmlns="">
      <p:transition spd="slow" advTm="6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39C3-C42E-42B9-8657-A76B59EC9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859" y="240373"/>
            <a:ext cx="7772400" cy="721659"/>
          </a:xfrm>
        </p:spPr>
        <p:txBody>
          <a:bodyPr>
            <a:normAutofit/>
          </a:bodyPr>
          <a:lstStyle/>
          <a:p>
            <a:r>
              <a:rPr lang="en-GB" sz="4400" dirty="0"/>
              <a:t>Mapping in Cornwall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C9FC-ABA1-4F00-AB08-86A0FF820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018" y="1480705"/>
            <a:ext cx="7772400" cy="4746356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Looked at the Cornish ‘</a:t>
            </a:r>
            <a:r>
              <a:rPr lang="en-GB" sz="2000" dirty="0" err="1"/>
              <a:t>killas</a:t>
            </a:r>
            <a:r>
              <a:rPr lang="en-GB" sz="2000" dirty="0"/>
              <a:t>’ which appeared superficially similar to the south Cardiganshire rocks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Early maps by De la </a:t>
            </a:r>
            <a:r>
              <a:rPr lang="en-GB" sz="2000" dirty="0" err="1"/>
              <a:t>Beche</a:t>
            </a:r>
            <a:r>
              <a:rPr lang="en-GB" sz="2000" dirty="0"/>
              <a:t> show these as ‘grauwacke’ - contained Ordovician fossils in quartzites and Silurian fossils in limestones.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Lizard Memoir (1912) mapped them as mainly Ordovician and older, with youngest beds Devonian 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Discovered plant fossils (Dadoxylon) in the Meneage and Roseland which proved the rocks could not be older than the Middle Devonian.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1" dirty="0" err="1"/>
              <a:t>Dadoxylon</a:t>
            </a:r>
            <a:r>
              <a:rPr lang="en-GB" sz="2000" i="1" dirty="0"/>
              <a:t> hendriksi </a:t>
            </a:r>
            <a:r>
              <a:rPr lang="en-GB" sz="2000" dirty="0"/>
              <a:t>and </a:t>
            </a:r>
            <a:r>
              <a:rPr lang="en-GB" sz="2000" i="1" dirty="0" err="1"/>
              <a:t>Machœracanthus</a:t>
            </a:r>
            <a:r>
              <a:rPr lang="en-GB" sz="2000" dirty="0"/>
              <a:t> </a:t>
            </a:r>
            <a:r>
              <a:rPr lang="en-GB" sz="2000" i="1" dirty="0" err="1"/>
              <a:t>hendriksi</a:t>
            </a:r>
            <a:r>
              <a:rPr lang="en-GB" sz="2000" i="1" dirty="0"/>
              <a:t> (</a:t>
            </a:r>
            <a:r>
              <a:rPr lang="en-GB" sz="2000" dirty="0"/>
              <a:t>a</a:t>
            </a:r>
            <a:r>
              <a:rPr lang="en-GB" sz="2000" i="1" dirty="0"/>
              <a:t> </a:t>
            </a:r>
            <a:r>
              <a:rPr lang="en-GB" sz="2000" dirty="0"/>
              <a:t>species of fish) named after her.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Demonstrated that fossiliferous Ordovician and Silurian strata present had been introduced by thrusting.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Hendriks named the strata with the </a:t>
            </a:r>
            <a:r>
              <a:rPr lang="en-US" sz="2000" i="1" dirty="0" err="1">
                <a:latin typeface="+mn-lt"/>
              </a:rPr>
              <a:t>hendriksi</a:t>
            </a:r>
            <a:r>
              <a:rPr lang="en-US" sz="2000" dirty="0">
                <a:latin typeface="+mn-lt"/>
              </a:rPr>
              <a:t> fauna the “</a:t>
            </a:r>
            <a:r>
              <a:rPr lang="en-US" sz="2000" dirty="0" err="1">
                <a:latin typeface="+mn-lt"/>
              </a:rPr>
              <a:t>Gramscatho</a:t>
            </a:r>
            <a:r>
              <a:rPr lang="en-US" sz="2000" dirty="0">
                <a:latin typeface="+mn-lt"/>
              </a:rPr>
              <a:t> Beds”. </a:t>
            </a:r>
            <a:r>
              <a:rPr lang="en-GB" sz="2000" dirty="0"/>
              <a:t>On the basis of her work, the succession and structure proposed by Hill and Flett (1912) for the Lizard was discarded and, in 1933, a new interpretation substituted</a:t>
            </a:r>
            <a:r>
              <a:rPr lang="en-GB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E33A3-E7D9-40D4-B4A8-FE0313D6ADD3}"/>
              </a:ext>
            </a:extLst>
          </p:cNvPr>
          <p:cNvSpPr txBox="1"/>
          <p:nvPr/>
        </p:nvSpPr>
        <p:spPr>
          <a:xfrm>
            <a:off x="312624" y="6302702"/>
            <a:ext cx="99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Lang 1929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DA4D9-79F5-462D-83D6-83965581E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974" y="3926300"/>
            <a:ext cx="1093695" cy="2225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77987-5911-4877-B112-C48DA32DC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44548" y="1796563"/>
            <a:ext cx="1908736" cy="11126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72FC7E-522B-4934-8B4A-C10F63309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3"/>
    </mc:Choice>
    <mc:Fallback xmlns="">
      <p:transition spd="slow" advTm="87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9BCD3-2B4F-4CBC-990E-0D62F9F2A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14" y="2917653"/>
            <a:ext cx="5732804" cy="394034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DE2BFF-6584-4D45-92FC-0A8849F6A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799515"/>
              </p:ext>
            </p:extLst>
          </p:nvPr>
        </p:nvGraphicFramePr>
        <p:xfrm>
          <a:off x="66274" y="0"/>
          <a:ext cx="6689844" cy="4084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2461">
                  <a:extLst>
                    <a:ext uri="{9D8B030D-6E8A-4147-A177-3AD203B41FA5}">
                      <a16:colId xmlns:a16="http://schemas.microsoft.com/office/drawing/2014/main" val="2520329922"/>
                    </a:ext>
                  </a:extLst>
                </a:gridCol>
                <a:gridCol w="1672461">
                  <a:extLst>
                    <a:ext uri="{9D8B030D-6E8A-4147-A177-3AD203B41FA5}">
                      <a16:colId xmlns:a16="http://schemas.microsoft.com/office/drawing/2014/main" val="1142991277"/>
                    </a:ext>
                  </a:extLst>
                </a:gridCol>
                <a:gridCol w="1672461">
                  <a:extLst>
                    <a:ext uri="{9D8B030D-6E8A-4147-A177-3AD203B41FA5}">
                      <a16:colId xmlns:a16="http://schemas.microsoft.com/office/drawing/2014/main" val="3148126153"/>
                    </a:ext>
                  </a:extLst>
                </a:gridCol>
                <a:gridCol w="1672461">
                  <a:extLst>
                    <a:ext uri="{9D8B030D-6E8A-4147-A177-3AD203B41FA5}">
                      <a16:colId xmlns:a16="http://schemas.microsoft.com/office/drawing/2014/main" val="1349895433"/>
                    </a:ext>
                  </a:extLst>
                </a:gridCol>
              </a:tblGrid>
              <a:tr h="53613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Lizard Memoir  1912</a:t>
                      </a:r>
                    </a:p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Hendriks mapping</a:t>
                      </a:r>
                    </a:p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29958"/>
                  </a:ext>
                </a:extLst>
              </a:tr>
              <a:tr h="536132">
                <a:tc>
                  <a:txBody>
                    <a:bodyPr/>
                    <a:lstStyle/>
                    <a:p>
                      <a:r>
                        <a:rPr lang="en-GB" sz="1800" dirty="0" err="1"/>
                        <a:t>Manaccan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Devonian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Gramscatho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U. Devonian 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376513"/>
                  </a:ext>
                </a:extLst>
              </a:tr>
              <a:tr h="536132">
                <a:tc>
                  <a:txBody>
                    <a:bodyPr/>
                    <a:lstStyle/>
                    <a:p>
                      <a:r>
                        <a:rPr lang="en-GB" sz="1800" dirty="0" err="1"/>
                        <a:t>Veryan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Ordovician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Gramscatho</a:t>
                      </a:r>
                      <a:r>
                        <a:rPr lang="en-GB" sz="1800" dirty="0"/>
                        <a:t> 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U/M. Devonian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95031"/>
                  </a:ext>
                </a:extLst>
              </a:tr>
              <a:tr h="740373">
                <a:tc>
                  <a:txBody>
                    <a:bodyPr/>
                    <a:lstStyle/>
                    <a:p>
                      <a:r>
                        <a:rPr lang="en-GB" sz="1800" dirty="0" err="1"/>
                        <a:t>Portscatho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Ordovician </a:t>
                      </a:r>
                      <a:r>
                        <a:rPr lang="en-GB" sz="1600" dirty="0"/>
                        <a:t>or older</a:t>
                      </a:r>
                      <a:endParaRPr lang="en-GB" sz="1800" dirty="0"/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Gramscatho</a:t>
                      </a:r>
                      <a:r>
                        <a:rPr lang="en-GB" sz="1800" dirty="0"/>
                        <a:t> 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M. Devonian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418940"/>
                  </a:ext>
                </a:extLst>
              </a:tr>
              <a:tr h="536132">
                <a:tc>
                  <a:txBody>
                    <a:bodyPr/>
                    <a:lstStyle/>
                    <a:p>
                      <a:r>
                        <a:rPr lang="en-GB" sz="1800" dirty="0"/>
                        <a:t>Falmouth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------≈------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Gramscatho</a:t>
                      </a:r>
                      <a:r>
                        <a:rPr lang="en-GB" sz="1800" dirty="0"/>
                        <a:t> 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M. Devonian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2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135324"/>
                  </a:ext>
                </a:extLst>
              </a:tr>
              <a:tr h="536132">
                <a:tc>
                  <a:txBody>
                    <a:bodyPr/>
                    <a:lstStyle/>
                    <a:p>
                      <a:r>
                        <a:rPr lang="en-GB" dirty="0" err="1"/>
                        <a:t>Mylor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------≈------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err="1"/>
                        <a:t>Mylor</a:t>
                      </a:r>
                      <a:r>
                        <a:rPr lang="en-GB" sz="1800" dirty="0"/>
                        <a:t> </a:t>
                      </a:r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M/L.   Devonian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dk1">
                        <a:tint val="4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40854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75E43DD-AD10-49A5-8E63-2C617022D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" y="4185771"/>
            <a:ext cx="3276893" cy="245632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223C6CC-88BC-4B9D-9C60-9F35752B2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7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327681-F2F5-4E4C-B34F-E952C2677B85}"/>
              </a:ext>
            </a:extLst>
          </p:cNvPr>
          <p:cNvSpPr txBox="1"/>
          <p:nvPr/>
        </p:nvSpPr>
        <p:spPr>
          <a:xfrm>
            <a:off x="5909132" y="6291886"/>
            <a:ext cx="469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Flett</a:t>
            </a:r>
            <a:r>
              <a:rPr lang="en-GB" sz="3200" dirty="0"/>
              <a:t>, J. S. 1933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3AFDE-44D3-4A51-B9B0-A11BEBA7E7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27" y="379489"/>
            <a:ext cx="8819746" cy="4915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B65BD-BE63-49CA-A557-5BE6B007B184}"/>
              </a:ext>
            </a:extLst>
          </p:cNvPr>
          <p:cNvSpPr txBox="1"/>
          <p:nvPr/>
        </p:nvSpPr>
        <p:spPr>
          <a:xfrm>
            <a:off x="362330" y="5555181"/>
            <a:ext cx="8419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Flett</a:t>
            </a:r>
            <a:r>
              <a:rPr lang="en-GB" dirty="0"/>
              <a:t>, J.S. 1933. The geology of the </a:t>
            </a:r>
            <a:r>
              <a:rPr lang="en-GB" dirty="0" err="1"/>
              <a:t>Meneage</a:t>
            </a:r>
            <a:r>
              <a:rPr lang="en-GB" dirty="0"/>
              <a:t>. In: Summary of Progress of the Geological Survey of Great Britain and the Museum of Practical Geology for the year 1932, part 2. 1933. HMSO, London, 1–14.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79EEB1-DA1B-41EB-A2D6-D89AC0117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1"/>
    </mc:Choice>
    <mc:Fallback xmlns="">
      <p:transition spd="slow" advTm="3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C034-5617-4C6E-A7A4-93C88987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8" y="445843"/>
            <a:ext cx="7886700" cy="756298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Difficulties - with Publication</a:t>
            </a:r>
            <a:br>
              <a:rPr lang="en-GB" sz="3200" dirty="0"/>
            </a:br>
            <a:r>
              <a:rPr lang="en-GB" sz="3200" dirty="0"/>
              <a:t>and with finances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22767-B09A-4D14-812D-E0B6DEEA4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424" y="1201394"/>
            <a:ext cx="7886700" cy="5232400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PhD awarded early 1932 and soon afterwards Hendriks and her mother made permanent move to Cornwall.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Advised by Flett and others that she had material for 2 or 3 papers.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Nearly 4 years before a paper was submitted to the Geological Society. Read at Society in December 1935 and well received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Script of about 20 000 words submitted. Reviewed by Henry Dewey and major revisions requested, reducing length by half, removing many illegible diagrams and plates already published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2 years later still not finalised and worked on by Society’s secretary.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Eventually published in 1937, some 12 years after she had started work</a:t>
            </a:r>
          </a:p>
          <a:p>
            <a:r>
              <a:rPr lang="en-GB" dirty="0"/>
              <a:t>Delay meant most of her conclusions were already well known and she failed to get the recognition she deserved.</a:t>
            </a:r>
          </a:p>
          <a:p>
            <a:r>
              <a:rPr lang="en-GB" dirty="0"/>
              <a:t>Now 50 years old and chances of getting a geological job remote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650F2F-1FC4-4451-84FE-189491849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14"/>
    </mc:Choice>
    <mc:Fallback xmlns="">
      <p:transition spd="slow" advTm="7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1382</Words>
  <Application>Microsoft Office PowerPoint</Application>
  <PresentationFormat>On-screen Show (4:3)</PresentationFormat>
  <Paragraphs>131</Paragraphs>
  <Slides>14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AdvOT21bf1298.I</vt:lpstr>
      <vt:lpstr>AdvOT3c2d9f11</vt:lpstr>
      <vt:lpstr>AdvOT3c2d9f11+20</vt:lpstr>
      <vt:lpstr>AdvP4C4E59</vt:lpstr>
      <vt:lpstr>Arial</vt:lpstr>
      <vt:lpstr>Calibri</vt:lpstr>
      <vt:lpstr>Calibri Light</vt:lpstr>
      <vt:lpstr>Times New Roman</vt:lpstr>
      <vt:lpstr>Office Theme</vt:lpstr>
      <vt:lpstr>Eileen Mary Lind Hendriks 1887-1978</vt:lpstr>
      <vt:lpstr>PowerPoint Presentation</vt:lpstr>
      <vt:lpstr>Changes of fortune</vt:lpstr>
      <vt:lpstr>1914-1925</vt:lpstr>
      <vt:lpstr>PowerPoint Presentation</vt:lpstr>
      <vt:lpstr>Mapping in Cornwall</vt:lpstr>
      <vt:lpstr>PowerPoint Presentation</vt:lpstr>
      <vt:lpstr>PowerPoint Presentation</vt:lpstr>
      <vt:lpstr>Difficulties - with Publication and with finances</vt:lpstr>
      <vt:lpstr>PowerPoint Presentation</vt:lpstr>
      <vt:lpstr>PowerPoint Presentation</vt:lpstr>
      <vt:lpstr>Degrees and Distinctions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Eileen Mary Lind Hendriks 1887-1978</dc:title>
  <dc:creator>John Mather</dc:creator>
  <cp:lastModifiedBy>John Mather</cp:lastModifiedBy>
  <cp:revision>29</cp:revision>
  <cp:lastPrinted>2021-09-22T13:08:13Z</cp:lastPrinted>
  <dcterms:created xsi:type="dcterms:W3CDTF">2019-12-31T12:43:30Z</dcterms:created>
  <dcterms:modified xsi:type="dcterms:W3CDTF">2021-09-23T08:38:00Z</dcterms:modified>
</cp:coreProperties>
</file>